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7" r:id="rId4"/>
    <p:sldId id="296" r:id="rId5"/>
    <p:sldId id="297" r:id="rId6"/>
    <p:sldId id="298" r:id="rId7"/>
    <p:sldId id="274" r:id="rId8"/>
    <p:sldId id="295" r:id="rId9"/>
    <p:sldId id="291" r:id="rId10"/>
    <p:sldId id="293" r:id="rId11"/>
    <p:sldId id="294" r:id="rId12"/>
    <p:sldId id="290" r:id="rId13"/>
    <p:sldId id="292" r:id="rId14"/>
    <p:sldId id="283" r:id="rId15"/>
    <p:sldId id="279" r:id="rId16"/>
    <p:sldId id="286" r:id="rId17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Yu Gothic" panose="020B0400000000000000" pitchFamily="34" charset="-128"/>
      <p:regular r:id="rId21"/>
      <p:bold r:id="rId22"/>
    </p:embeddedFont>
    <p:embeddedFont>
      <p:font typeface="Arial Black" panose="020B0A04020102020204" pitchFamily="34" charset="0"/>
      <p:bold r:id="rId23"/>
    </p:embeddedFont>
    <p:embeddedFont>
      <p:font typeface="210 빅아이즈 L" panose="02020603020101020101" pitchFamily="18" charset="-127"/>
      <p:regular r:id="rId24"/>
    </p:embeddedFont>
    <p:embeddedFont>
      <p:font typeface="배달의민족 한나" panose="020B0600000101010101" charset="-127"/>
      <p:bold r:id="rId25"/>
    </p:embeddedFont>
    <p:embeddedFont>
      <p:font typeface="Aharoni" panose="020B0600000101010101" charset="-79"/>
      <p:bold r:id="rId26"/>
    </p:embeddedFont>
    <p:embeddedFont>
      <p:font typeface="나눔고딕 ExtraBold" panose="020B0600000101010101" charset="-127"/>
      <p:bold r:id="rId27"/>
    </p:embeddedFont>
    <p:embeddedFont>
      <p:font typeface="a파도소리" panose="02020600000000000000" pitchFamily="18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3064">
          <p15:clr>
            <a:srgbClr val="A4A3A4"/>
          </p15:clr>
        </p15:guide>
        <p15:guide id="4" pos="665" userDrawn="1">
          <p15:clr>
            <a:srgbClr val="A4A3A4"/>
          </p15:clr>
        </p15:guide>
        <p15:guide id="5" pos="7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C713"/>
    <a:srgbClr val="638AF7"/>
    <a:srgbClr val="EF7183"/>
    <a:srgbClr val="FFA64E"/>
    <a:srgbClr val="FF86B6"/>
    <a:srgbClr val="F9F9F9"/>
    <a:srgbClr val="F18393"/>
    <a:srgbClr val="A8F276"/>
    <a:srgbClr val="E88CBA"/>
    <a:srgbClr val="7CCE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2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15" y="72"/>
      </p:cViewPr>
      <p:guideLst>
        <p:guide orient="horz" pos="1230"/>
        <p:guide orient="horz" pos="2160"/>
        <p:guide orient="horz" pos="3064"/>
        <p:guide pos="665"/>
        <p:guide pos="70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Chating</c:v>
                </c:pt>
              </c:strCache>
            </c:strRef>
          </c:tx>
          <c:spPr>
            <a:ln w="63500" cap="rnd">
              <a:solidFill>
                <a:srgbClr val="EF718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0</c:v>
                </c:pt>
                <c:pt idx="1">
                  <c:v>15</c:v>
                </c:pt>
                <c:pt idx="2">
                  <c:v>25</c:v>
                </c:pt>
                <c:pt idx="3">
                  <c:v>30</c:v>
                </c:pt>
                <c:pt idx="4">
                  <c:v>50</c:v>
                </c:pt>
                <c:pt idx="5">
                  <c:v>80</c:v>
                </c:pt>
                <c:pt idx="6">
                  <c:v>60</c:v>
                </c:pt>
                <c:pt idx="7">
                  <c:v>90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BBB-4B5B-B4BE-BB2451C2CC6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DB&amp;Select</c:v>
                </c:pt>
              </c:strCache>
            </c:strRef>
          </c:tx>
          <c:spPr>
            <a:ln w="63500" cap="rnd">
              <a:solidFill>
                <a:srgbClr val="638AF7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40</c:v>
                </c:pt>
                <c:pt idx="4">
                  <c:v>15</c:v>
                </c:pt>
                <c:pt idx="5">
                  <c:v>50</c:v>
                </c:pt>
                <c:pt idx="6">
                  <c:v>90</c:v>
                </c:pt>
                <c:pt idx="7">
                  <c:v>95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BBB-4B5B-B4BE-BB2451C2CC6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GUI</c:v>
                </c:pt>
              </c:strCache>
            </c:strRef>
          </c:tx>
          <c:spPr>
            <a:ln w="63500" cap="rnd">
              <a:solidFill>
                <a:srgbClr val="5CC71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0</c:v>
                </c:pt>
                <c:pt idx="1">
                  <c:v>5</c:v>
                </c:pt>
                <c:pt idx="2">
                  <c:v>8</c:v>
                </c:pt>
                <c:pt idx="3">
                  <c:v>15</c:v>
                </c:pt>
                <c:pt idx="4">
                  <c:v>25</c:v>
                </c:pt>
                <c:pt idx="5">
                  <c:v>50</c:v>
                </c:pt>
                <c:pt idx="6">
                  <c:v>75</c:v>
                </c:pt>
                <c:pt idx="7">
                  <c:v>89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BBB-4B5B-B4BE-BB2451C2CC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5309864"/>
        <c:axId val="585310520"/>
      </c:lineChart>
      <c:catAx>
        <c:axId val="585309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310520"/>
        <c:crosses val="autoZero"/>
        <c:auto val="1"/>
        <c:lblAlgn val="ctr"/>
        <c:lblOffset val="100"/>
        <c:noMultiLvlLbl val="0"/>
      </c:catAx>
      <c:valAx>
        <c:axId val="58531052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309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solidFill>
        <a:srgbClr val="F9F9F9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449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00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96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026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9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11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8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42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8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53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7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1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png"/><Relationship Id="rId7" Type="http://schemas.openxmlformats.org/officeDocument/2006/relationships/image" Target="../media/image26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Relationship Id="rId9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mailto:yge3075@naver.com" TargetMode="External"/><Relationship Id="rId2" Type="http://schemas.openxmlformats.org/officeDocument/2006/relationships/hyperlink" Target="mailto:handahye2@naver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usuhwa2@gmail.cm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049" y="2837636"/>
            <a:ext cx="7480191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b="1" dirty="0">
                <a:solidFill>
                  <a:srgbClr val="939B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Network Term project</a:t>
            </a:r>
          </a:p>
          <a:p>
            <a:pPr algn="r"/>
            <a:endParaRPr lang="en-US" altLang="ko-KR" sz="300" dirty="0">
              <a:solidFill>
                <a:schemeClr val="tx1">
                  <a:lumMod val="75000"/>
                  <a:lumOff val="2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  <a:p>
            <a:pPr algn="r"/>
            <a:endParaRPr lang="en-US" altLang="ko-KR" sz="300" dirty="0">
              <a:solidFill>
                <a:schemeClr val="tx1">
                  <a:lumMod val="75000"/>
                  <a:lumOff val="2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  <a:p>
            <a:pPr algn="r"/>
            <a:endParaRPr lang="en-US" altLang="ko-KR" sz="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endParaRPr lang="en-US" altLang="ko-KR" sz="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유수화 유가은</a:t>
            </a:r>
            <a:endParaRPr lang="ko-KR" altLang="en-US" sz="2000" dirty="0">
              <a:solidFill>
                <a:srgbClr val="939BA5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8193869" y="2965144"/>
            <a:ext cx="1721406" cy="954107"/>
            <a:chOff x="7103327" y="2364059"/>
            <a:chExt cx="1489717" cy="926644"/>
          </a:xfrm>
        </p:grpSpPr>
        <p:sp>
          <p:nvSpPr>
            <p:cNvPr id="6" name="TextBox 5"/>
            <p:cNvSpPr txBox="1"/>
            <p:nvPr/>
          </p:nvSpPr>
          <p:spPr>
            <a:xfrm>
              <a:off x="7114478" y="2364059"/>
              <a:ext cx="1467415" cy="926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spc="-150" dirty="0">
                  <a:solidFill>
                    <a:srgbClr val="77767A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Network</a:t>
              </a:r>
              <a:endParaRPr lang="ko-KR" altLang="en-US" sz="2800" spc="-150" dirty="0">
                <a:solidFill>
                  <a:srgbClr val="77767A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103327" y="2777105"/>
              <a:ext cx="886034" cy="508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spc="-300" dirty="0">
                  <a:solidFill>
                    <a:srgbClr val="159F84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P</a:t>
              </a:r>
              <a:r>
                <a:rPr lang="en-US" altLang="ko-KR" sz="2800" spc="-300" dirty="0">
                  <a:solidFill>
                    <a:srgbClr val="F49201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P</a:t>
              </a:r>
              <a:r>
                <a:rPr lang="en-US" altLang="ko-KR" sz="2800" spc="-300" dirty="0">
                  <a:solidFill>
                    <a:srgbClr val="BD2517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T</a:t>
              </a:r>
              <a:endParaRPr lang="ko-KR" altLang="en-US" sz="2800" spc="-300" dirty="0">
                <a:solidFill>
                  <a:srgbClr val="BD2517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29855" y="2836888"/>
              <a:ext cx="863189" cy="388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tx2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HuU</a:t>
              </a:r>
              <a:endParaRPr lang="ko-KR" altLang="en-US" sz="2000" dirty="0">
                <a:solidFill>
                  <a:schemeClr val="tx2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</p:grpSp>
      <p:sp>
        <p:nvSpPr>
          <p:cNvPr id="3" name="액자 2"/>
          <p:cNvSpPr/>
          <p:nvPr/>
        </p:nvSpPr>
        <p:spPr>
          <a:xfrm>
            <a:off x="2272684" y="2732946"/>
            <a:ext cx="5934074" cy="1377415"/>
          </a:xfrm>
          <a:prstGeom prst="frame">
            <a:avLst>
              <a:gd name="adj1" fmla="val 3390"/>
            </a:avLst>
          </a:prstGeom>
          <a:solidFill>
            <a:srgbClr val="16A085"/>
          </a:solidFill>
          <a:ln>
            <a:solidFill>
              <a:srgbClr val="16A0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j-lt"/>
              <a:ea typeface="a둥근빅체" panose="020206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70968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292744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Finally progress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891745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73" y="1176419"/>
            <a:ext cx="11643214" cy="5159725"/>
          </a:xfrm>
          <a:prstGeom prst="rect">
            <a:avLst/>
          </a:prstGeom>
        </p:spPr>
      </p:pic>
      <p:pic>
        <p:nvPicPr>
          <p:cNvPr id="2054" name="Picture 6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70" b="89831" l="4308" r="943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6437">
            <a:off x="2218368" y="402373"/>
            <a:ext cx="7476797" cy="576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48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292744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Finally progress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891745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차트 29"/>
          <p:cNvGraphicFramePr/>
          <p:nvPr>
            <p:extLst>
              <p:ext uri="{D42A27DB-BD31-4B8C-83A1-F6EECF244321}">
                <p14:modId xmlns:p14="http://schemas.microsoft.com/office/powerpoint/2010/main" val="4116065363"/>
              </p:ext>
            </p:extLst>
          </p:nvPr>
        </p:nvGraphicFramePr>
        <p:xfrm>
          <a:off x="488272" y="1624615"/>
          <a:ext cx="10591060" cy="46430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" name="타원 30"/>
          <p:cNvSpPr/>
          <p:nvPr/>
        </p:nvSpPr>
        <p:spPr>
          <a:xfrm>
            <a:off x="9952829" y="1624615"/>
            <a:ext cx="575733" cy="547868"/>
          </a:xfrm>
          <a:prstGeom prst="ellipse">
            <a:avLst/>
          </a:prstGeom>
          <a:noFill/>
          <a:ln w="57150">
            <a:solidFill>
              <a:srgbClr val="EC20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6" name="Picture 8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2227" y="343549"/>
            <a:ext cx="1320733" cy="127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32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16-12-08 19-47-16-68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9713"/>
            <a:ext cx="12192000" cy="637857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4415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Review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FF86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81" y="4875735"/>
            <a:ext cx="4235185" cy="17144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127" y="85161"/>
            <a:ext cx="645562" cy="64556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96" y="1482733"/>
            <a:ext cx="8228712" cy="143133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19753" r="5670" b="15290"/>
          <a:stretch/>
        </p:blipFill>
        <p:spPr>
          <a:xfrm>
            <a:off x="8649120" y="1271743"/>
            <a:ext cx="3542881" cy="157023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3" t="51593" r="12128"/>
          <a:stretch/>
        </p:blipFill>
        <p:spPr>
          <a:xfrm>
            <a:off x="8909745" y="2841973"/>
            <a:ext cx="3282255" cy="233034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8" t="10705" r="6823" b="57666"/>
          <a:stretch/>
        </p:blipFill>
        <p:spPr>
          <a:xfrm>
            <a:off x="643095" y="85161"/>
            <a:ext cx="3559946" cy="145529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3720672" y="15045"/>
            <a:ext cx="2117788" cy="758928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9"/>
          <a:srcRect l="11779"/>
          <a:stretch/>
        </p:blipFill>
        <p:spPr>
          <a:xfrm rot="16200000">
            <a:off x="7756855" y="2345541"/>
            <a:ext cx="1523906" cy="696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5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274750" y="373325"/>
            <a:ext cx="5396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Roles of each member</a:t>
            </a:r>
            <a:endParaRPr lang="ko-KR" altLang="en-US" sz="32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61937" y="1095260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416007"/>
              </p:ext>
            </p:extLst>
          </p:nvPr>
        </p:nvGraphicFramePr>
        <p:xfrm>
          <a:off x="928814" y="1380484"/>
          <a:ext cx="9967786" cy="5144602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2469706">
                  <a:extLst>
                    <a:ext uri="{9D8B030D-6E8A-4147-A177-3AD203B41FA5}">
                      <a16:colId xmlns:a16="http://schemas.microsoft.com/office/drawing/2014/main" val="3448351613"/>
                    </a:ext>
                  </a:extLst>
                </a:gridCol>
                <a:gridCol w="7498080">
                  <a:extLst>
                    <a:ext uri="{9D8B030D-6E8A-4147-A177-3AD203B41FA5}">
                      <a16:colId xmlns:a16="http://schemas.microsoft.com/office/drawing/2014/main" val="2024534694"/>
                    </a:ext>
                  </a:extLst>
                </a:gridCol>
              </a:tblGrid>
              <a:tr h="7016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Member</a:t>
                      </a:r>
                      <a:endParaRPr lang="ko-KR" altLang="en-US" b="1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Role</a:t>
                      </a:r>
                      <a:r>
                        <a:rPr lang="en-US" altLang="ko-KR" b="1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 allocation</a:t>
                      </a:r>
                      <a:endParaRPr lang="ko-KR" altLang="en-US" b="1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8070477"/>
                  </a:ext>
                </a:extLst>
              </a:tr>
              <a:tr h="1615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EF7183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H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:</a:t>
                      </a:r>
                      <a:r>
                        <a:rPr lang="en-US" altLang="ko-KR" sz="2400" baseline="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</a:t>
                      </a:r>
                      <a:r>
                        <a:rPr lang="ko-KR" altLang="en-US" sz="2400" dirty="0" err="1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한다혜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Chat program manager &amp; Image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412581"/>
                  </a:ext>
                </a:extLst>
              </a:tr>
              <a:tr h="1280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638AF7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u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:</a:t>
                      </a:r>
                      <a:r>
                        <a:rPr lang="en-US" altLang="ko-KR" sz="2400" baseline="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</a:t>
                      </a:r>
                      <a:r>
                        <a:rPr lang="ko-KR" altLang="en-US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유수화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Database</a:t>
                      </a:r>
                      <a:r>
                        <a:rPr lang="en-US" altLang="ko-KR" sz="2000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 linkage &amp; Code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603506"/>
                  </a:ext>
                </a:extLst>
              </a:tr>
              <a:tr h="15466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5CC713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U 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: </a:t>
                      </a:r>
                      <a:r>
                        <a:rPr lang="ko-KR" altLang="en-US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유가은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GUI Implementation &amp; Image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0235998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4137416"/>
            <a:ext cx="540000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5444513"/>
            <a:ext cx="540000" cy="54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263270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8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208515"/>
            <a:ext cx="36153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Member information</a:t>
            </a:r>
            <a:r>
              <a:rPr lang="ko-KR" altLang="en-US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4779567" y="1224766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403130" y="1688602"/>
            <a:ext cx="31341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201533676 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2"/>
              </a:rPr>
              <a:t>handahye2@naver.com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925" y="3290645"/>
            <a:ext cx="1440000" cy="1440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852" y="1490437"/>
            <a:ext cx="1440000" cy="14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852" y="4857895"/>
            <a:ext cx="1440000" cy="14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00358" y="3433402"/>
            <a:ext cx="3586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유수화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201533654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6"/>
              </a:rPr>
              <a:t>usuhwa2@gmail.cm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00358" y="5097566"/>
            <a:ext cx="29073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유가은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20143118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7"/>
              </a:rPr>
              <a:t>yge3075@naver.com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91270" y="6425145"/>
            <a:ext cx="5171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GitHub address: https://github.com/Ga-ni/HuU.git</a:t>
            </a:r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06332" y="1548717"/>
            <a:ext cx="9492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EF7183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H</a:t>
            </a:r>
            <a:endParaRPr lang="ko-KR" altLang="en-US" sz="8000" dirty="0">
              <a:solidFill>
                <a:srgbClr val="EF7183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41599" y="3280821"/>
            <a:ext cx="8787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638AF7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</a:t>
            </a:r>
            <a:endParaRPr lang="ko-KR" altLang="en-US" sz="8000" dirty="0">
              <a:solidFill>
                <a:srgbClr val="638AF7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06331" y="4974456"/>
            <a:ext cx="9492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5CC713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</a:t>
            </a:r>
            <a:endParaRPr lang="ko-KR" altLang="en-US" sz="8000" dirty="0">
              <a:solidFill>
                <a:srgbClr val="5CC713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24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나눔고딕 ExtraBold" panose="020D0904000000000000" pitchFamily="50" charset="-127"/>
              </a:rPr>
              <a:t>Thank you</a:t>
            </a:r>
            <a:endParaRPr lang="ko-KR" altLang="en-US" sz="4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ea typeface="나눔고딕 ExtraBold" panose="020D0904000000000000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941" y="2458104"/>
            <a:ext cx="1932645" cy="19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112752" y="599999"/>
            <a:ext cx="0" cy="79583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574388" y="1009544"/>
            <a:ext cx="27994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Index</a:t>
            </a:r>
            <a:endParaRPr lang="ko-KR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35495" y="1883249"/>
            <a:ext cx="3530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939BA5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Term project final presentation</a:t>
            </a:r>
            <a:endParaRPr lang="ko-KR" altLang="en-US" sz="1400" dirty="0">
              <a:solidFill>
                <a:srgbClr val="939BA5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801" y="682851"/>
            <a:ext cx="712250" cy="502765"/>
          </a:xfrm>
          <a:prstGeom prst="rect">
            <a:avLst/>
          </a:prstGeom>
          <a:ln>
            <a:solidFill>
              <a:srgbClr val="16A085"/>
            </a:solidFill>
          </a:ln>
        </p:spPr>
      </p:pic>
      <p:sp>
        <p:nvSpPr>
          <p:cNvPr id="43" name="타원 42"/>
          <p:cNvSpPr/>
          <p:nvPr/>
        </p:nvSpPr>
        <p:spPr>
          <a:xfrm>
            <a:off x="6035352" y="1448505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6035352" y="202520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6035352" y="2601909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6035352" y="3164543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6035352" y="372717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6035352" y="4261675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6112752" y="1633850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6112752" y="221055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6112752" y="280534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6112752" y="3367976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6112752" y="3902474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343809" y="1325654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The title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343805" y="1934825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Key features &amp; Contents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343803" y="3036800"/>
            <a:ext cx="522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Used technology for implementation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343805" y="4125920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Final progress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343802" y="4706191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Demo video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6035352" y="4854453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>
            <a:off x="6112752" y="449525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343802" y="5286048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Review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6035352" y="5415356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64" name="직선 연결선 63"/>
          <p:cNvCxnSpPr/>
          <p:nvPr/>
        </p:nvCxnSpPr>
        <p:spPr>
          <a:xfrm>
            <a:off x="6112752" y="5056155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343803" y="2511473"/>
            <a:ext cx="522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Software tool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43801" y="3554018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Hardship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343804" y="5813291"/>
            <a:ext cx="511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Roles of each member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6035352" y="599795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72" name="직선 연결선 71"/>
          <p:cNvCxnSpPr/>
          <p:nvPr/>
        </p:nvCxnSpPr>
        <p:spPr>
          <a:xfrm>
            <a:off x="6112752" y="5638756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43804" y="6367478"/>
            <a:ext cx="511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member Information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6035352" y="6552144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6112752" y="6192943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54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Title</a:t>
            </a:r>
            <a:endParaRPr lang="ko-KR" altLang="en-US" sz="4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834" y="1535995"/>
            <a:ext cx="2570669" cy="25706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04332" y="4234454"/>
            <a:ext cx="8131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</a:t>
            </a:r>
            <a:endParaRPr lang="ko-KR" alt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93135" y="5414987"/>
            <a:ext cx="272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유수화 유가은 </a:t>
            </a:r>
            <a:r>
              <a:rPr lang="ko-KR" altLang="en-US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(</a:t>
            </a:r>
            <a:r>
              <a:rPr lang="en-US" altLang="ko-KR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HuU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)</a:t>
            </a:r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051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Key feature</a:t>
            </a:r>
            <a:endParaRPr lang="ko-KR" altLang="en-US" sz="40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08" y="1970138"/>
            <a:ext cx="538507" cy="5385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4337" y="2062267"/>
            <a:ext cx="7985023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 the indecisiveness!</a:t>
            </a:r>
          </a:p>
          <a:p>
            <a:endParaRPr lang="en-US" altLang="ko-KR" sz="300" spc="100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If user choose the kind of food and choose the priority 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between price order, distance order and recommendation order, with the recommendation of the food and restaurant information being recommended. So, user can be overcome the indecisiveness. </a:t>
            </a:r>
            <a:endParaRPr lang="ko-KR" altLang="en-US" spc="100" dirty="0">
              <a:latin typeface="Yu Gothic" panose="020B0400000000000000" pitchFamily="34" charset="-128"/>
              <a:ea typeface="210 빅아이즈 L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08" y="4434518"/>
            <a:ext cx="538507" cy="5385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34336" y="4434518"/>
            <a:ext cx="9658413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 the eat alone people!</a:t>
            </a:r>
          </a:p>
          <a:p>
            <a:endParaRPr lang="en-US" altLang="ko-KR" sz="300" spc="100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Random chatting room is created by selecting the eat alone icon.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Eat alone people can make appointment with other people in the chatting room.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So, eat alone people can be overcome.</a:t>
            </a:r>
          </a:p>
        </p:txBody>
      </p:sp>
    </p:spTree>
    <p:extLst>
      <p:ext uri="{BB962C8B-B14F-4D97-AF65-F5344CB8AC3E}">
        <p14:creationId xmlns:p14="http://schemas.microsoft.com/office/powerpoint/2010/main" val="18988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Contents in details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39696" y="1651247"/>
            <a:ext cx="12058109" cy="43195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1. By giving the user a check box for type of food, select the type of food in the check box.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2. Choose the priority between price order, distance and recommendation 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   from the type of food chosen above, and recommend the food.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3. The recommended food is random from the chosen category.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4. Describe the details of the location where you can eat of restaurant, price, location,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   phone number with the recommended food.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5. Click the eat alone icon, random chatting room is created with another eat alone people.</a:t>
            </a:r>
          </a:p>
        </p:txBody>
      </p:sp>
    </p:spTree>
    <p:extLst>
      <p:ext uri="{BB962C8B-B14F-4D97-AF65-F5344CB8AC3E}">
        <p14:creationId xmlns:p14="http://schemas.microsoft.com/office/powerpoint/2010/main" val="153075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26525" y="434665"/>
            <a:ext cx="5584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Software Tool</a:t>
            </a:r>
            <a:endParaRPr lang="ko-KR" altLang="en-US" sz="32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04714" y="107419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이클립스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475" y="2878348"/>
            <a:ext cx="4294909" cy="100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6705472" y="1128947"/>
            <a:ext cx="4010216" cy="4010216"/>
            <a:chOff x="6534124" y="1163002"/>
            <a:chExt cx="4010216" cy="4010216"/>
          </a:xfrm>
        </p:grpSpPr>
        <p:pic>
          <p:nvPicPr>
            <p:cNvPr id="1028" name="Picture 4" descr="깃허브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124" y="1163002"/>
              <a:ext cx="4010216" cy="4010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7769387" y="4649998"/>
              <a:ext cx="24384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파도소리" panose="02020600000000000000" pitchFamily="18" charset="-127"/>
                  <a:ea typeface="a파도소리" panose="02020600000000000000" pitchFamily="18" charset="-127"/>
                </a:rPr>
                <a:t>GitHub</a:t>
              </a:r>
              <a:endParaRPr lang="ko-KR" altLang="en-US" sz="2800" dirty="0"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91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57005" y="405685"/>
            <a:ext cx="5584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Used technology</a:t>
            </a:r>
          </a:p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for implementation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38084" y="1524611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005" y="1888477"/>
            <a:ext cx="949632" cy="9496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7949" y="2852019"/>
            <a:ext cx="1887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JAVA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 flipH="1">
            <a:off x="1544757" y="3613977"/>
            <a:ext cx="1390840" cy="12405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4608" y="4894027"/>
            <a:ext cx="2206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Java swing(UI)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577293" y="3613977"/>
            <a:ext cx="0" cy="12132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47949" y="4855041"/>
            <a:ext cx="115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Thread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6609" y="4894027"/>
            <a:ext cx="30909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Socket Programming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429957" y="3613977"/>
            <a:ext cx="1233996" cy="11767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011" y="2515508"/>
            <a:ext cx="1057983" cy="1057983"/>
          </a:xfrm>
          <a:prstGeom prst="rect">
            <a:avLst/>
          </a:prstGeom>
        </p:spPr>
      </p:pic>
      <p:pic>
        <p:nvPicPr>
          <p:cNvPr id="1026" name="Picture 2" descr="DB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3710" y="2311294"/>
            <a:ext cx="1272070" cy="657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8061368" y="2851868"/>
            <a:ext cx="2603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DataBase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492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71" y="233680"/>
            <a:ext cx="3503129" cy="63000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817" y="233680"/>
            <a:ext cx="7760464" cy="630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58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230" y="1345261"/>
            <a:ext cx="2520000" cy="252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6067" y="1306698"/>
            <a:ext cx="2520000" cy="252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345" y="1315510"/>
            <a:ext cx="2520000" cy="252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Hardship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5416011" y="3865261"/>
            <a:ext cx="1440000" cy="1440000"/>
            <a:chOff x="3129549" y="1373808"/>
            <a:chExt cx="1440000" cy="1440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9549" y="1373808"/>
              <a:ext cx="1440000" cy="1440000"/>
            </a:xfrm>
            <a:prstGeom prst="rect">
              <a:avLst/>
            </a:prstGeom>
          </p:spPr>
        </p:pic>
        <p:sp>
          <p:nvSpPr>
            <p:cNvPr id="2" name="타원 1"/>
            <p:cNvSpPr/>
            <p:nvPr/>
          </p:nvSpPr>
          <p:spPr>
            <a:xfrm>
              <a:off x="3533313" y="1979720"/>
              <a:ext cx="568171" cy="168675"/>
            </a:xfrm>
            <a:prstGeom prst="ellipse">
              <a:avLst/>
            </a:prstGeom>
            <a:solidFill>
              <a:srgbClr val="FFE1B2"/>
            </a:solidFill>
            <a:ln>
              <a:solidFill>
                <a:srgbClr val="FFE1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79" t="48217" r="36979" b="46234"/>
            <a:stretch/>
          </p:blipFill>
          <p:spPr>
            <a:xfrm rot="10800000">
              <a:off x="3548972" y="2036101"/>
              <a:ext cx="452762" cy="79900"/>
            </a:xfrm>
            <a:prstGeom prst="rect">
              <a:avLst/>
            </a:prstGeom>
          </p:spPr>
        </p:pic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676" y="3865261"/>
            <a:ext cx="1440000" cy="1440000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2474346" y="3835510"/>
            <a:ext cx="1440000" cy="1440000"/>
            <a:chOff x="3046475" y="4916176"/>
            <a:chExt cx="1440000" cy="144000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6475" y="4916176"/>
              <a:ext cx="1440000" cy="1440000"/>
            </a:xfrm>
            <a:prstGeom prst="rect">
              <a:avLst/>
            </a:prstGeom>
          </p:spPr>
        </p:pic>
        <p:sp>
          <p:nvSpPr>
            <p:cNvPr id="4" name="타원 3"/>
            <p:cNvSpPr/>
            <p:nvPr/>
          </p:nvSpPr>
          <p:spPr>
            <a:xfrm>
              <a:off x="3586579" y="5584054"/>
              <a:ext cx="396238" cy="124288"/>
            </a:xfrm>
            <a:prstGeom prst="ellipse">
              <a:avLst/>
            </a:prstGeom>
            <a:solidFill>
              <a:srgbClr val="FFE1B2"/>
            </a:solidFill>
            <a:ln>
              <a:solidFill>
                <a:srgbClr val="FFE1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79" t="48217" r="36979" b="46234"/>
            <a:stretch/>
          </p:blipFill>
          <p:spPr>
            <a:xfrm rot="10800000">
              <a:off x="3540094" y="5571593"/>
              <a:ext cx="452762" cy="7990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845845" y="1906867"/>
            <a:ext cx="21221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Unused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Technology</a:t>
            </a:r>
            <a:endParaRPr lang="ko-KR" altLang="en-US" sz="24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07315" y="1873828"/>
            <a:ext cx="21091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Difficulty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Connecting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Code</a:t>
            </a:r>
            <a:endParaRPr lang="ko-KR" altLang="en-US" sz="24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57577" y="1750718"/>
            <a:ext cx="21913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STUDY !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Explain 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own’s code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And Feedback</a:t>
            </a:r>
            <a:endParaRPr lang="ko-KR" altLang="en-US" sz="20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00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2809</TotalTime>
  <Words>372</Words>
  <Application>Microsoft Office PowerPoint</Application>
  <PresentationFormat>와이드스크린</PresentationFormat>
  <Paragraphs>88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배달의민족 주아</vt:lpstr>
      <vt:lpstr>맑은 고딕</vt:lpstr>
      <vt:lpstr>Yu Gothic</vt:lpstr>
      <vt:lpstr>Arial Black</vt:lpstr>
      <vt:lpstr>a둥근빅체</vt:lpstr>
      <vt:lpstr>210 빅아이즈 L</vt:lpstr>
      <vt:lpstr>배달의민족 한나</vt:lpstr>
      <vt:lpstr>Aharoni</vt:lpstr>
      <vt:lpstr>나눔고딕 ExtraBold</vt:lpstr>
      <vt:lpstr>a파도소리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sj</dc:creator>
  <cp:lastModifiedBy>suhwa Yoo</cp:lastModifiedBy>
  <cp:revision>151</cp:revision>
  <dcterms:created xsi:type="dcterms:W3CDTF">2014-12-18T04:01:36Z</dcterms:created>
  <dcterms:modified xsi:type="dcterms:W3CDTF">2016-12-08T11:17:11Z</dcterms:modified>
</cp:coreProperties>
</file>

<file path=docProps/thumbnail.jpeg>
</file>